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63" r:id="rId4"/>
    <p:sldId id="262" r:id="rId5"/>
    <p:sldId id="261" r:id="rId6"/>
    <p:sldId id="264" r:id="rId7"/>
    <p:sldId id="265" r:id="rId8"/>
    <p:sldId id="260" r:id="rId9"/>
    <p:sldId id="266" r:id="rId10"/>
    <p:sldId id="26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47CB9F-3F22-4F8F-9C42-ADB1B5FEBD66}" v="136" dt="2020-11-27T19:16:38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.arter" userId="rUOKj4H6zzjC730MzS5TvXAKGNe9bL9fyi//e0+t/ls=" providerId="None" clId="Web-{A447CB9F-3F22-4F8F-9C42-ADB1B5FEBD66}"/>
    <pc:docChg chg="modSld">
      <pc:chgData name="nik.arter" userId="rUOKj4H6zzjC730MzS5TvXAKGNe9bL9fyi//e0+t/ls=" providerId="None" clId="Web-{A447CB9F-3F22-4F8F-9C42-ADB1B5FEBD66}" dt="2020-11-27T19:16:38.391" v="135" actId="20577"/>
      <pc:docMkLst>
        <pc:docMk/>
      </pc:docMkLst>
      <pc:sldChg chg="modSp">
        <pc:chgData name="nik.arter" userId="rUOKj4H6zzjC730MzS5TvXAKGNe9bL9fyi//e0+t/ls=" providerId="None" clId="Web-{A447CB9F-3F22-4F8F-9C42-ADB1B5FEBD66}" dt="2020-11-27T19:13:56.197" v="63" actId="1076"/>
        <pc:sldMkLst>
          <pc:docMk/>
          <pc:sldMk cId="1102049868" sldId="256"/>
        </pc:sldMkLst>
        <pc:spChg chg="mod">
          <ac:chgData name="nik.arter" userId="rUOKj4H6zzjC730MzS5TvXAKGNe9bL9fyi//e0+t/ls=" providerId="None" clId="Web-{A447CB9F-3F22-4F8F-9C42-ADB1B5FEBD66}" dt="2020-11-27T19:13:56.197" v="63" actId="1076"/>
          <ac:spMkLst>
            <pc:docMk/>
            <pc:sldMk cId="1102049868" sldId="256"/>
            <ac:spMk id="7" creationId="{00000000-0000-0000-0000-000000000000}"/>
          </ac:spMkLst>
        </pc:spChg>
        <pc:picChg chg="mod">
          <ac:chgData name="nik.arter" userId="rUOKj4H6zzjC730MzS5TvXAKGNe9bL9fyi//e0+t/ls=" providerId="None" clId="Web-{A447CB9F-3F22-4F8F-9C42-ADB1B5FEBD66}" dt="2020-11-27T19:13:30.821" v="60"/>
          <ac:picMkLst>
            <pc:docMk/>
            <pc:sldMk cId="1102049868" sldId="256"/>
            <ac:picMk id="2" creationId="{00000000-0000-0000-0000-000000000000}"/>
          </ac:picMkLst>
        </pc:picChg>
        <pc:picChg chg="mod">
          <ac:chgData name="nik.arter" userId="rUOKj4H6zzjC730MzS5TvXAKGNe9bL9fyi//e0+t/ls=" providerId="None" clId="Web-{A447CB9F-3F22-4F8F-9C42-ADB1B5FEBD66}" dt="2020-11-27T19:13:47.572" v="61" actId="1076"/>
          <ac:picMkLst>
            <pc:docMk/>
            <pc:sldMk cId="1102049868" sldId="256"/>
            <ac:picMk id="1026" creationId="{00000000-0000-0000-0000-000000000000}"/>
          </ac:picMkLst>
        </pc:picChg>
        <pc:picChg chg="mod modCrop">
          <ac:chgData name="nik.arter" userId="rUOKj4H6zzjC730MzS5TvXAKGNe9bL9fyi//e0+t/ls=" providerId="None" clId="Web-{A447CB9F-3F22-4F8F-9C42-ADB1B5FEBD66}" dt="2020-11-27T19:13:50.494" v="62" actId="1076"/>
          <ac:picMkLst>
            <pc:docMk/>
            <pc:sldMk cId="1102049868" sldId="256"/>
            <ac:picMk id="1028" creationId="{00000000-0000-0000-0000-000000000000}"/>
          </ac:picMkLst>
        </pc:picChg>
      </pc:sldChg>
      <pc:sldChg chg="modSp">
        <pc:chgData name="nik.arter" userId="rUOKj4H6zzjC730MzS5TvXAKGNe9bL9fyi//e0+t/ls=" providerId="None" clId="Web-{A447CB9F-3F22-4F8F-9C42-ADB1B5FEBD66}" dt="2020-11-27T19:16:38.375" v="134" actId="20577"/>
        <pc:sldMkLst>
          <pc:docMk/>
          <pc:sldMk cId="391881410" sldId="268"/>
        </pc:sldMkLst>
        <pc:spChg chg="mod">
          <ac:chgData name="nik.arter" userId="rUOKj4H6zzjC730MzS5TvXAKGNe9bL9fyi//e0+t/ls=" providerId="None" clId="Web-{A447CB9F-3F22-4F8F-9C42-ADB1B5FEBD66}" dt="2020-11-27T19:16:38.375" v="134" actId="20577"/>
          <ac:spMkLst>
            <pc:docMk/>
            <pc:sldMk cId="391881410" sldId="26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41BF3-4749-45C1-A508-475A101D65A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B487A-205E-4300-B113-2C6947229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1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4214-83BF-43BA-B6D9-98B7BCE33D7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6ED-AF33-4840-A725-3DBD4B68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53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4214-83BF-43BA-B6D9-98B7BCE33D7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6ED-AF33-4840-A725-3DBD4B68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4214-83BF-43BA-B6D9-98B7BCE33D7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6ED-AF33-4840-A725-3DBD4B68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2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4214-83BF-43BA-B6D9-98B7BCE33D7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6ED-AF33-4840-A725-3DBD4B68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1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4214-83BF-43BA-B6D9-98B7BCE33D7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6ED-AF33-4840-A725-3DBD4B68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8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4214-83BF-43BA-B6D9-98B7BCE33D7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6ED-AF33-4840-A725-3DBD4B68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4214-83BF-43BA-B6D9-98B7BCE33D7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6ED-AF33-4840-A725-3DBD4B68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0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4214-83BF-43BA-B6D9-98B7BCE33D7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6ED-AF33-4840-A725-3DBD4B68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7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4214-83BF-43BA-B6D9-98B7BCE33D7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6ED-AF33-4840-A725-3DBD4B68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0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4214-83BF-43BA-B6D9-98B7BCE33D7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6ED-AF33-4840-A725-3DBD4B68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6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4214-83BF-43BA-B6D9-98B7BCE33D7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6ED-AF33-4840-A725-3DBD4B68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6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84214-83BF-43BA-B6D9-98B7BCE33D7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E46ED-AF33-4840-A725-3DBD4B687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2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ternist.ru/events/detail/338657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ternist.ru/events/detail/338706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ternist.ru/events/detail/347015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r="4064" b="7306"/>
          <a:stretch/>
        </p:blipFill>
        <p:spPr bwMode="auto">
          <a:xfrm>
            <a:off x="6807872" y="4071179"/>
            <a:ext cx="2039924" cy="2038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26942" y="3016009"/>
            <a:ext cx="2412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  <a:ea typeface="+mj-ea"/>
                <a:cs typeface="+mj-cs"/>
              </a:rPr>
              <a:t>www.bakulev.ru</a:t>
            </a:r>
          </a:p>
          <a:p>
            <a:pPr algn="ctr"/>
            <a:r>
              <a:rPr lang="en-US" sz="2400" b="1" dirty="0">
                <a:latin typeface="+mj-lt"/>
                <a:ea typeface="+mj-ea"/>
                <a:cs typeface="+mj-cs"/>
              </a:rPr>
              <a:t>www.internist.ru</a:t>
            </a:r>
            <a:endParaRPr lang="ru-RU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43" y="744336"/>
            <a:ext cx="2034325" cy="2044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8819" t="15001" r="3932" b="12201"/>
          <a:stretch/>
        </p:blipFill>
        <p:spPr>
          <a:xfrm>
            <a:off x="265112" y="754275"/>
            <a:ext cx="6215706" cy="535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04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Полученные коды Вам необходимо активировать в личном кабинете на портале </a:t>
            </a:r>
            <a:r>
              <a:rPr lang="en-US" sz="3600" b="1" dirty="0">
                <a:solidFill>
                  <a:srgbClr val="C00000"/>
                </a:solidFill>
              </a:rPr>
              <a:t>edu.rosminzdrav.ru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2044"/>
            <a:ext cx="8210957" cy="37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66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448271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>Для участия в конференции и начисления баллов НМО необходимо</a:t>
            </a:r>
            <a:r>
              <a:rPr lang="ru-RU" sz="3600" b="1" dirty="0">
                <a:solidFill>
                  <a:srgbClr val="C00000"/>
                </a:solidFill>
                <a:ea typeface="+mn-ea"/>
                <a:cs typeface="+mn-cs"/>
              </a:rPr>
              <a:t> зарегистрироваться на сайте </a:t>
            </a:r>
            <a:r>
              <a:rPr lang="en-US" sz="3600" b="1" dirty="0">
                <a:solidFill>
                  <a:srgbClr val="C00000"/>
                </a:solidFill>
                <a:ea typeface="+mn-ea"/>
                <a:cs typeface="+mn-cs"/>
              </a:rPr>
              <a:t>www.internist.ru - </a:t>
            </a:r>
            <a:r>
              <a:rPr lang="ru-RU" sz="3600" b="1" dirty="0">
                <a:solidFill>
                  <a:srgbClr val="C00000"/>
                </a:solidFill>
                <a:ea typeface="+mn-ea"/>
                <a:cs typeface="+mn-cs"/>
              </a:rPr>
              <a:t>в сплывающей форме выше окна плеера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560840" cy="310892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Регистрация становится доступна с момента начала трансляции.</a:t>
            </a:r>
            <a:endParaRPr lang="ru-RU" sz="1800" dirty="0">
              <a:solidFill>
                <a:schemeClr val="tx1"/>
              </a:solidFill>
              <a:cs typeface="Calibri"/>
            </a:endParaRPr>
          </a:p>
          <a:p>
            <a:pPr marL="457200" indent="-457200" algn="just"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В форме нужно заполнить ФИО и e-</a:t>
            </a:r>
            <a:r>
              <a:rPr lang="ru-RU" sz="2400" b="1" dirty="0" err="1">
                <a:solidFill>
                  <a:schemeClr val="tx1"/>
                </a:solidFill>
              </a:rPr>
              <a:t>mail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  <a:cs typeface="Calibri"/>
            </a:endParaRPr>
          </a:p>
          <a:p>
            <a:pPr marL="457200" indent="-457200" algn="just">
              <a:buAutoNum type="arabicPeriod"/>
            </a:pPr>
            <a:r>
              <a:rPr lang="ru-RU" sz="2400" b="1" dirty="0">
                <a:solidFill>
                  <a:srgbClr val="C00000"/>
                </a:solidFill>
              </a:rPr>
              <a:t>Важно,</a:t>
            </a:r>
            <a:r>
              <a:rPr lang="ru-RU" sz="2400" b="1" dirty="0">
                <a:solidFill>
                  <a:schemeClr val="tx1"/>
                </a:solidFill>
              </a:rPr>
              <a:t> не раскрывать окно плеера на полный экран, т.к.  форма регистрации и контроля присутствия отображаться не будет. </a:t>
            </a:r>
            <a:endParaRPr lang="ru-RU" sz="1800" dirty="0">
              <a:solidFill>
                <a:schemeClr val="tx1"/>
              </a:solidFill>
              <a:cs typeface="Calibri"/>
            </a:endParaRPr>
          </a:p>
          <a:p>
            <a:pPr marL="457200" indent="-457200" algn="just">
              <a:buAutoNum type="arabicPeriod"/>
            </a:pPr>
            <a:r>
              <a:rPr lang="ru-RU" sz="2400" b="1" dirty="0">
                <a:solidFill>
                  <a:schemeClr val="tx1"/>
                </a:solidFill>
                <a:ea typeface="+mn-lt"/>
                <a:cs typeface="+mn-lt"/>
              </a:rPr>
              <a:t>Просмотр трансляция с получением баллов НМО возможен</a:t>
            </a:r>
            <a:r>
              <a:rPr lang="ru-RU" sz="2400" b="1" dirty="0">
                <a:ea typeface="+mn-lt"/>
                <a:cs typeface="+mn-lt"/>
              </a:rPr>
              <a:t> </a:t>
            </a:r>
            <a:r>
              <a:rPr lang="ru-RU" sz="2400" b="1" dirty="0">
                <a:solidFill>
                  <a:srgbClr val="C00000"/>
                </a:solidFill>
                <a:ea typeface="+mn-lt"/>
                <a:cs typeface="+mn-lt"/>
              </a:rPr>
              <a:t>только с компьютера</a:t>
            </a:r>
            <a:r>
              <a:rPr lang="ru-RU" sz="2400" b="1" dirty="0">
                <a:ea typeface="+mn-lt"/>
                <a:cs typeface="+mn-lt"/>
              </a:rPr>
              <a:t>.</a:t>
            </a:r>
            <a:endParaRPr lang="ru-RU" sz="2400" b="1" dirty="0">
              <a:cs typeface="Calibri"/>
            </a:endParaRPr>
          </a:p>
          <a:p>
            <a:pPr marL="342900" indent="-342900" algn="l">
              <a:buAutoNum type="arabicPeriod"/>
            </a:pPr>
            <a:endParaRPr lang="ru-RU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448271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4800" b="1" dirty="0"/>
              <a:t>Для выбора мероприятия Вам необходимо перейти в раздел «ТРАНСЛЯЦИЯ»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21550" y="2852936"/>
            <a:ext cx="8100900" cy="3665567"/>
            <a:chOff x="521550" y="2924945"/>
            <a:chExt cx="8100900" cy="366556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/>
            <a:srcRect r="2212"/>
            <a:stretch/>
          </p:blipFill>
          <p:spPr>
            <a:xfrm>
              <a:off x="521550" y="2924945"/>
              <a:ext cx="8100900" cy="36655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Овал 6"/>
            <p:cNvSpPr/>
            <p:nvPr/>
          </p:nvSpPr>
          <p:spPr>
            <a:xfrm>
              <a:off x="2195736" y="2996952"/>
              <a:ext cx="1152128" cy="4320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854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030" y="154174"/>
            <a:ext cx="7802409" cy="277077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Обращаем Ваше </a:t>
            </a:r>
            <a:r>
              <a:rPr lang="ru-RU" sz="3600" b="1" dirty="0">
                <a:solidFill>
                  <a:srgbClr val="C00000"/>
                </a:solidFill>
              </a:rPr>
              <a:t>внимание</a:t>
            </a:r>
            <a:r>
              <a:rPr lang="ru-RU" sz="3600" b="1" dirty="0"/>
              <a:t>, что баллы НМО можно получить только за мероприятия отмеченные специальным значком (всего 3 мероприятия).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6" y="2828156"/>
            <a:ext cx="8496944" cy="3585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467544" y="3717032"/>
            <a:ext cx="891873" cy="576064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1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30 ноября – мероприятие № 1</a:t>
            </a:r>
            <a:br>
              <a:rPr lang="ru-RU" sz="4000" b="1" dirty="0">
                <a:solidFill>
                  <a:srgbClr val="C0000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начало в 10:00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24936" cy="1800200"/>
          </a:xfrm>
        </p:spPr>
        <p:txBody>
          <a:bodyPr anchor="ctr">
            <a:normAutofit fontScale="77500" lnSpcReduction="20000"/>
          </a:bodyPr>
          <a:lstStyle/>
          <a:p>
            <a:r>
              <a:rPr lang="ru-RU" sz="3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СОВРЕМЕННАЯ КАРДИОЛОГИЯ - IX МЕЖДУНАРОДНАЯ КОНФЕРЕНЦИЯ «КРЕАТИВНАЯ КАРДИОЛОГИЯ &amp; КАРДИОХИРУРГИЯ. НОВЫЕ ТЕХНОЛОГИИ ДИАГНОСТИКИ И ЛЕЧЕНИЯ ЗАБОЛЕВАНИЙ СЕРДЦА»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665895"/>
              </p:ext>
            </p:extLst>
          </p:nvPr>
        </p:nvGraphicFramePr>
        <p:xfrm>
          <a:off x="467544" y="3068960"/>
          <a:ext cx="8136905" cy="3466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7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4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56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Специальности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Обязательные условия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4417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DejaVu Sans Condensed" panose="020B060603080402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DejaVu Sans Condensed" panose="020B060603080402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DejaVu Sans Condensed" panose="020B0606030804020204" pitchFamily="34" charset="0"/>
                          <a:cs typeface="Calibri" panose="020F0502020204030204" pitchFamily="34" charset="0"/>
                        </a:rPr>
                        <a:t>баллов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DejaVu Sans Condensed" panose="020B0606030804020204" pitchFamily="34" charset="0"/>
                          <a:cs typeface="Calibri" panose="020F0502020204030204" pitchFamily="34" charset="0"/>
                        </a:rPr>
                        <a:t>НМО</a:t>
                      </a:r>
                    </a:p>
                    <a:p>
                      <a:pPr algn="ctr"/>
                      <a:endParaRPr lang="ru-RU" sz="2400" b="1" kern="1200" dirty="0">
                        <a:solidFill>
                          <a:srgbClr val="C00000"/>
                        </a:solidFill>
                        <a:latin typeface="DejaVu Sans Condensed" panose="020B0606030804020204" pitchFamily="34" charset="0"/>
                        <a:ea typeface="DejaVu Sans Condensed" panose="020B0606030804020204" pitchFamily="34" charset="0"/>
                        <a:cs typeface="DejaVu Sans Condensed" panose="020B0606030804020204" pitchFamily="34" charset="0"/>
                      </a:endParaRPr>
                    </a:p>
                    <a:p>
                      <a:pPr algn="ctr"/>
                      <a:endParaRPr lang="ru-RU" sz="2400" b="1" kern="1200" dirty="0">
                        <a:solidFill>
                          <a:srgbClr val="C00000"/>
                        </a:solidFill>
                        <a:latin typeface="DejaVu Sans Condensed" panose="020B0606030804020204" pitchFamily="34" charset="0"/>
                        <a:ea typeface="DejaVu Sans Condensed" panose="020B0606030804020204" pitchFamily="34" charset="0"/>
                        <a:cs typeface="DejaVu Sans Condensed" panose="020B0606030804020204" pitchFamily="34" charset="0"/>
                      </a:endParaRPr>
                    </a:p>
                    <a:p>
                      <a:pPr algn="ctr"/>
                      <a:endParaRPr lang="ru-RU" sz="2400" b="1" kern="1200" dirty="0">
                        <a:solidFill>
                          <a:srgbClr val="C00000"/>
                        </a:solidFill>
                        <a:latin typeface="DejaVu Sans Condensed" panose="020B0606030804020204" pitchFamily="34" charset="0"/>
                        <a:ea typeface="DejaVu Sans Condensed" panose="020B0606030804020204" pitchFamily="34" charset="0"/>
                        <a:cs typeface="DejaVu Sans Condensed" panose="020B0606030804020204" pitchFamily="34" charset="0"/>
                      </a:endParaRPr>
                    </a:p>
                    <a:p>
                      <a:pPr algn="ctr"/>
                      <a:endParaRPr lang="ru-RU" sz="2000" b="1" kern="1200" dirty="0">
                        <a:solidFill>
                          <a:srgbClr val="C00000"/>
                        </a:solidFill>
                        <a:latin typeface="DejaVu Sans Condensed" panose="020B0606030804020204" pitchFamily="34" charset="0"/>
                        <a:ea typeface="DejaVu Sans Condensed" panose="020B0606030804020204" pitchFamily="34" charset="0"/>
                        <a:cs typeface="DejaVu Sans Condensed" panose="020B0606030804020204" pitchFamily="34" charset="0"/>
                      </a:endParaRPr>
                    </a:p>
                    <a:p>
                      <a:pPr algn="ctr"/>
                      <a:endParaRPr lang="ru-RU" sz="100" b="1" kern="1200" dirty="0">
                        <a:solidFill>
                          <a:srgbClr val="C00000"/>
                        </a:solidFill>
                        <a:latin typeface="DejaVu Sans Condensed" panose="020B0606030804020204" pitchFamily="34" charset="0"/>
                        <a:ea typeface="DejaVu Sans Condensed" panose="020B0606030804020204" pitchFamily="34" charset="0"/>
                        <a:cs typeface="DejaVu Sans Condensed" panose="020B0606030804020204" pitchFamily="34" charset="0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https://internist.ru/events/detail/338657/</a:t>
                      </a:r>
                      <a:endParaRPr lang="ru-RU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«Кардиология»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«Сердечно-сосудистая хирургия»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«Патологическая анатомия» «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Рентгенэндоваскулярные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диагностика </a:t>
                      </a:r>
                      <a:b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лечение» 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«Рентгенология»</a:t>
                      </a:r>
                    </a:p>
                    <a:p>
                      <a:pPr algn="ctr"/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«У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льтразвуковая диагностика» «Функциональная диагностика»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регистрации в форме,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просмотр не менее </a:t>
                      </a:r>
                      <a:r>
                        <a:rPr lang="ru-RU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75%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передачи - минимальный порог присутствия - </a:t>
                      </a:r>
                      <a:r>
                        <a:rPr lang="ru-RU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315 минут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проводится 6 контролей присутствия –  </a:t>
                      </a:r>
                      <a:r>
                        <a:rPr lang="ru-RU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 обязательных подтверждений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27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08912" cy="129614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1 декабря – мероприятие № 2</a:t>
            </a:r>
            <a:br>
              <a:rPr lang="ru-RU" sz="4000" b="1" dirty="0">
                <a:solidFill>
                  <a:srgbClr val="C0000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начало в 10:00</a:t>
            </a:r>
            <a:endParaRPr lang="ru-RU" sz="3600" b="1" dirty="0">
              <a:solidFill>
                <a:srgbClr val="C00000"/>
              </a:solidFill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24936" cy="1656184"/>
          </a:xfrm>
        </p:spPr>
        <p:txBody>
          <a:bodyPr anchor="ctr">
            <a:normAutofit fontScale="77500" lnSpcReduction="20000"/>
          </a:bodyPr>
          <a:lstStyle/>
          <a:p>
            <a:r>
              <a:rPr lang="ru-RU" sz="3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МЕТАБОЛИЧЕСКОЕ ЗДОРОВЬЕ - IX МЕЖДУНАРОДНАЯ КОНФЕРЕНЦИЯ «КРЕАТИВНАЯ КАРДИОЛОГИЯ &amp; КАРДИОХИРУРГИЯ. НОВЫЕ ТЕХНОЛОГИИ ДИАГНОСТИКИ И ЛЕЧЕНИЯ ЗАБОЛЕВАНИЙ СЕРДЦА»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701338"/>
              </p:ext>
            </p:extLst>
          </p:nvPr>
        </p:nvGraphicFramePr>
        <p:xfrm>
          <a:off x="683568" y="2852936"/>
          <a:ext cx="8136905" cy="3456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7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7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Специальности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Обязательные условия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6344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DejaVu Sans Condensed" panose="020B060603080402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DejaVu Sans Condensed" panose="020B060603080402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DejaVu Sans Condensed" panose="020B0606030804020204" pitchFamily="34" charset="0"/>
                          <a:cs typeface="Calibri" panose="020F0502020204030204" pitchFamily="34" charset="0"/>
                        </a:rPr>
                        <a:t>балла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DejaVu Sans Condensed" panose="020B0606030804020204" pitchFamily="34" charset="0"/>
                          <a:cs typeface="Calibri" panose="020F0502020204030204" pitchFamily="34" charset="0"/>
                        </a:rPr>
                        <a:t>НМО</a:t>
                      </a:r>
                    </a:p>
                    <a:p>
                      <a:pPr algn="ctr"/>
                      <a:endParaRPr lang="ru-RU" sz="2400" b="1" kern="1200" dirty="0">
                        <a:solidFill>
                          <a:srgbClr val="C00000"/>
                        </a:solidFill>
                        <a:latin typeface="DejaVu Sans Condensed" panose="020B0606030804020204" pitchFamily="34" charset="0"/>
                        <a:ea typeface="DejaVu Sans Condensed" panose="020B0606030804020204" pitchFamily="34" charset="0"/>
                        <a:cs typeface="DejaVu Sans Condensed" panose="020B0606030804020204" pitchFamily="34" charset="0"/>
                      </a:endParaRPr>
                    </a:p>
                    <a:p>
                      <a:pPr algn="ctr"/>
                      <a:endParaRPr lang="ru-RU" sz="2400" b="1" kern="1200" dirty="0">
                        <a:solidFill>
                          <a:srgbClr val="C00000"/>
                        </a:solidFill>
                        <a:latin typeface="DejaVu Sans Condensed" panose="020B0606030804020204" pitchFamily="34" charset="0"/>
                        <a:ea typeface="DejaVu Sans Condensed" panose="020B0606030804020204" pitchFamily="34" charset="0"/>
                        <a:cs typeface="DejaVu Sans Condensed" panose="020B0606030804020204" pitchFamily="34" charset="0"/>
                      </a:endParaRPr>
                    </a:p>
                    <a:p>
                      <a:pPr algn="ctr"/>
                      <a:endParaRPr lang="ru-RU" sz="2400" b="1" kern="1200" dirty="0">
                        <a:solidFill>
                          <a:srgbClr val="C00000"/>
                        </a:solidFill>
                        <a:latin typeface="DejaVu Sans Condensed" panose="020B0606030804020204" pitchFamily="34" charset="0"/>
                        <a:ea typeface="DejaVu Sans Condensed" panose="020B0606030804020204" pitchFamily="34" charset="0"/>
                        <a:cs typeface="DejaVu Sans Condensed" panose="020B0606030804020204" pitchFamily="34" charset="0"/>
                      </a:endParaRPr>
                    </a:p>
                    <a:p>
                      <a:pPr algn="ctr"/>
                      <a:endParaRPr lang="ru-RU" sz="1100" b="1" kern="1200" dirty="0">
                        <a:solidFill>
                          <a:srgbClr val="C00000"/>
                        </a:solidFill>
                        <a:latin typeface="DejaVu Sans Condensed" panose="020B0606030804020204" pitchFamily="34" charset="0"/>
                        <a:ea typeface="DejaVu Sans Condensed" panose="020B0606030804020204" pitchFamily="34" charset="0"/>
                        <a:cs typeface="DejaVu Sans Condensed" panose="020B0606030804020204" pitchFamily="34" charset="0"/>
                      </a:endParaRPr>
                    </a:p>
                    <a:p>
                      <a:pPr algn="ctr"/>
                      <a:endParaRPr lang="ru-RU" sz="1050" b="1" kern="1200" dirty="0">
                        <a:solidFill>
                          <a:srgbClr val="C00000"/>
                        </a:solidFill>
                        <a:latin typeface="DejaVu Sans Condensed" panose="020B0606030804020204" pitchFamily="34" charset="0"/>
                        <a:ea typeface="DejaVu Sans Condensed" panose="020B0606030804020204" pitchFamily="34" charset="0"/>
                        <a:cs typeface="DejaVu Sans Condensed" panose="020B0606030804020204" pitchFamily="34" charset="0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https://internist.ru/events/detail/338706/</a:t>
                      </a:r>
                      <a:endParaRPr lang="ru-RU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ардиология»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линическая лабораторная диагностика»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«Общая врачебная практика (семейная медицина)»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«Терапия»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«Трансфузиология»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«Эндокринология»</a:t>
                      </a:r>
                      <a:endParaRPr lang="ru-RU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регистрации в форме,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просмотр не менее </a:t>
                      </a:r>
                      <a:r>
                        <a:rPr lang="ru-RU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75%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передачи - минимальный порог присутствия – </a:t>
                      </a:r>
                      <a:r>
                        <a:rPr lang="ru-RU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180 минут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проводится 4 контролей присутствия –  </a:t>
                      </a:r>
                      <a:r>
                        <a:rPr lang="ru-RU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 обязательных подтверждения.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4" y="4437112"/>
            <a:ext cx="1152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30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992888" cy="129614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1 декабря – мероприятие № 3</a:t>
            </a:r>
            <a:br>
              <a:rPr lang="ru-RU" sz="4000" b="1" dirty="0">
                <a:solidFill>
                  <a:srgbClr val="C0000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</a:br>
            <a:r>
              <a:rPr lang="ru-RU" sz="2700" b="1" dirty="0">
                <a:solidFill>
                  <a:srgbClr val="C0000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начало в 13:40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24936" cy="1656184"/>
          </a:xfrm>
        </p:spPr>
        <p:txBody>
          <a:bodyPr anchor="ctr">
            <a:normAutofit fontScale="70000" lnSpcReduction="20000"/>
          </a:bodyPr>
          <a:lstStyle/>
          <a:p>
            <a:r>
              <a:rPr lang="ru-RU" sz="3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АКТУАЛЬНЫЕ ВОПРОСЫ КАРДИОХИРУРГИИ - IX МЕЖДУНАРОДНАЯ КОНФЕРЕНЦИЯ «КРЕАТИВНАЯ КАРДИОЛОГИЯ &amp; КАРДИОХИРУРГИЯ. НОВЫЕ ТЕХНОЛОГИИ ДИАГНОСТИКИ И ЛЕЧЕНИЯ ЗАБОЛЕВАНИЙ СЕРДЦА»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263973"/>
              </p:ext>
            </p:extLst>
          </p:nvPr>
        </p:nvGraphicFramePr>
        <p:xfrm>
          <a:off x="683568" y="2852936"/>
          <a:ext cx="8136905" cy="3456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7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7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Специальности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Обязательные условия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6344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DejaVu Sans Condensed" panose="020B0606030804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DejaVu Sans Condensed" panose="020B060603080402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DejaVu Sans Condensed" panose="020B0606030804020204" pitchFamily="34" charset="0"/>
                          <a:cs typeface="Calibri" panose="020F0502020204030204" pitchFamily="34" charset="0"/>
                        </a:rPr>
                        <a:t>балла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DejaVu Sans Condensed" panose="020B0606030804020204" pitchFamily="34" charset="0"/>
                          <a:cs typeface="Calibri" panose="020F0502020204030204" pitchFamily="34" charset="0"/>
                        </a:rPr>
                        <a:t>НМО</a:t>
                      </a:r>
                    </a:p>
                    <a:p>
                      <a:pPr algn="ctr"/>
                      <a:endParaRPr lang="ru-RU" sz="2400" b="1" kern="1200" dirty="0">
                        <a:solidFill>
                          <a:srgbClr val="C00000"/>
                        </a:solidFill>
                        <a:latin typeface="DejaVu Sans Condensed" panose="020B0606030804020204" pitchFamily="34" charset="0"/>
                        <a:ea typeface="DejaVu Sans Condensed" panose="020B0606030804020204" pitchFamily="34" charset="0"/>
                        <a:cs typeface="DejaVu Sans Condensed" panose="020B0606030804020204" pitchFamily="34" charset="0"/>
                      </a:endParaRPr>
                    </a:p>
                    <a:p>
                      <a:pPr algn="ctr"/>
                      <a:endParaRPr lang="ru-RU" sz="2400" b="1" kern="1200" dirty="0">
                        <a:solidFill>
                          <a:srgbClr val="C00000"/>
                        </a:solidFill>
                        <a:latin typeface="DejaVu Sans Condensed" panose="020B0606030804020204" pitchFamily="34" charset="0"/>
                        <a:ea typeface="DejaVu Sans Condensed" panose="020B0606030804020204" pitchFamily="34" charset="0"/>
                        <a:cs typeface="DejaVu Sans Condensed" panose="020B0606030804020204" pitchFamily="34" charset="0"/>
                      </a:endParaRPr>
                    </a:p>
                    <a:p>
                      <a:pPr algn="ctr"/>
                      <a:endParaRPr lang="ru-RU" sz="2400" b="1" kern="1200" dirty="0">
                        <a:solidFill>
                          <a:srgbClr val="C00000"/>
                        </a:solidFill>
                        <a:latin typeface="DejaVu Sans Condensed" panose="020B0606030804020204" pitchFamily="34" charset="0"/>
                        <a:ea typeface="DejaVu Sans Condensed" panose="020B0606030804020204" pitchFamily="34" charset="0"/>
                        <a:cs typeface="DejaVu Sans Condensed" panose="020B0606030804020204" pitchFamily="34" charset="0"/>
                      </a:endParaRPr>
                    </a:p>
                    <a:p>
                      <a:pPr algn="ctr"/>
                      <a:endParaRPr lang="ru-RU" sz="1100" b="1" kern="1200" dirty="0">
                        <a:solidFill>
                          <a:srgbClr val="C00000"/>
                        </a:solidFill>
                        <a:latin typeface="DejaVu Sans Condensed" panose="020B0606030804020204" pitchFamily="34" charset="0"/>
                        <a:ea typeface="DejaVu Sans Condensed" panose="020B0606030804020204" pitchFamily="34" charset="0"/>
                        <a:cs typeface="DejaVu Sans Condensed" panose="020B0606030804020204" pitchFamily="34" charset="0"/>
                      </a:endParaRPr>
                    </a:p>
                    <a:p>
                      <a:pPr algn="ctr"/>
                      <a:endParaRPr lang="ru-RU" sz="1050" b="1" kern="1200" dirty="0">
                        <a:solidFill>
                          <a:srgbClr val="C00000"/>
                        </a:solidFill>
                        <a:latin typeface="DejaVu Sans Condensed" panose="020B0606030804020204" pitchFamily="34" charset="0"/>
                        <a:ea typeface="DejaVu Sans Condensed" panose="020B0606030804020204" pitchFamily="34" charset="0"/>
                        <a:cs typeface="DejaVu Sans Condensed" panose="020B0606030804020204" pitchFamily="34" charset="0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https://internist.ru/events/detail/347015/</a:t>
                      </a:r>
                      <a:endParaRPr lang="ru-RU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«Кардиология» 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«Сердечно-сосудистая хирургия»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Анастезиология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-реаниматология»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«Патологическая анатомия»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ентгенэндоваскулярные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диагностика и лечение»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«Т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рансфузиология»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регистрации в форме,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просмотр не менее </a:t>
                      </a:r>
                      <a:r>
                        <a:rPr lang="ru-RU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75%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передачи - минимальный порог присутствия – </a:t>
                      </a:r>
                      <a:r>
                        <a:rPr lang="ru-RU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85 минут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проводится 1 контроль присутствия –  </a:t>
                      </a:r>
                      <a:r>
                        <a:rPr lang="ru-RU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 обязательное подтверждение.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54" y="4509120"/>
            <a:ext cx="1152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46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r>
              <a:rPr lang="ru-RU" sz="5100" b="1" dirty="0">
                <a:solidFill>
                  <a:srgbClr val="C00000"/>
                </a:solidFill>
              </a:rPr>
              <a:t>При покидании </a:t>
            </a:r>
            <a:br>
              <a:rPr lang="ru-RU" sz="5100" b="1" dirty="0">
                <a:solidFill>
                  <a:srgbClr val="C00000"/>
                </a:solidFill>
              </a:rPr>
            </a:br>
            <a:r>
              <a:rPr lang="ru-RU" sz="5100" b="1" dirty="0"/>
              <a:t>страницы трансляции баллы НМО начислены </a:t>
            </a:r>
            <a:br>
              <a:rPr lang="ru-RU" sz="5100" b="1" dirty="0"/>
            </a:br>
            <a:r>
              <a:rPr lang="ru-RU" sz="5100" b="1" dirty="0">
                <a:solidFill>
                  <a:srgbClr val="C00000"/>
                </a:solidFill>
              </a:rPr>
              <a:t>не</a:t>
            </a:r>
            <a:r>
              <a:rPr lang="ru-RU" sz="5100" b="1" dirty="0"/>
              <a:t> будут.</a:t>
            </a:r>
          </a:p>
        </p:txBody>
      </p:sp>
    </p:spTree>
    <p:extLst>
      <p:ext uri="{BB962C8B-B14F-4D97-AF65-F5344CB8AC3E}">
        <p14:creationId xmlns:p14="http://schemas.microsoft.com/office/powerpoint/2010/main" val="13290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5040560"/>
          </a:xfrm>
        </p:spPr>
        <p:txBody>
          <a:bodyPr>
            <a:noAutofit/>
          </a:bodyPr>
          <a:lstStyle/>
          <a:p>
            <a:r>
              <a:rPr lang="ru-RU" sz="3600" b="1" dirty="0"/>
              <a:t>При выполнении всех требований , свидетельство с кодом подтверждения баллов НМО</a:t>
            </a:r>
            <a:br>
              <a:rPr lang="ru-RU" sz="3600" b="1" dirty="0"/>
            </a:br>
            <a:r>
              <a:rPr lang="ru-RU" sz="3600" b="1" dirty="0"/>
              <a:t> будет отправлено на указанный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при </a:t>
            </a:r>
            <a:r>
              <a:rPr lang="ru-RU" sz="3600" b="1" dirty="0"/>
              <a:t>регистрации электронный адрес </a:t>
            </a:r>
            <a:br>
              <a:rPr lang="ru-RU" sz="3600" b="1" dirty="0"/>
            </a:br>
            <a:r>
              <a:rPr lang="ru-RU" sz="3600" b="1" dirty="0"/>
              <a:t>в течение </a:t>
            </a:r>
            <a:r>
              <a:rPr lang="ru-RU" sz="3600" b="1" dirty="0">
                <a:solidFill>
                  <a:srgbClr val="C00000"/>
                </a:solidFill>
              </a:rPr>
              <a:t>5 рабочих дней</a:t>
            </a:r>
            <a:r>
              <a:rPr lang="ru-RU" sz="3600" b="1" dirty="0"/>
              <a:t>.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46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355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Для участия в конференции и начисления баллов НМО необходимо зарегистрироваться на сайте www.internist.ru - в сплывающей форме выше окна плеера</vt:lpstr>
      <vt:lpstr>Для выбора мероприятия Вам необходимо перейти в раздел «ТРАНСЛЯЦИЯ» </vt:lpstr>
      <vt:lpstr>Обращаем Ваше внимание, что баллы НМО можно получить только за мероприятия отмеченные специальным значком (всего 3 мероприятия).</vt:lpstr>
      <vt:lpstr>30 ноября – мероприятие № 1 начало в 10:00</vt:lpstr>
      <vt:lpstr>1 декабря – мероприятие № 2 начало в 10:00</vt:lpstr>
      <vt:lpstr>1 декабря – мероприятие № 3 начало в 13:40</vt:lpstr>
      <vt:lpstr>При покидании  страницы трансляции баллы НМО начислены  не будут.</vt:lpstr>
      <vt:lpstr>При выполнении всех требований , свидетельство с кодом подтверждения баллов НМО  будет отправлено на указанный  при регистрации электронный адрес  в течение 5 рабочих дней. </vt:lpstr>
      <vt:lpstr>Полученные коды Вам необходимо активировать в личном кабинете на портале edu.rosminzdrav.ru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 Международная конференция «Креативная кардиология &amp; кардиохирургия. Новые технологии диагностики и лечения заболеваний сердца»</dc:title>
  <dc:creator>Нестеренко Елена Сергеевна</dc:creator>
  <cp:lastModifiedBy>Пользователь Windows</cp:lastModifiedBy>
  <cp:revision>113</cp:revision>
  <cp:lastPrinted>2020-11-26T13:39:44Z</cp:lastPrinted>
  <dcterms:created xsi:type="dcterms:W3CDTF">2020-11-25T12:49:53Z</dcterms:created>
  <dcterms:modified xsi:type="dcterms:W3CDTF">2020-11-27T19:25:04Z</dcterms:modified>
</cp:coreProperties>
</file>